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9" r:id="rId3"/>
    <p:sldId id="260" r:id="rId4"/>
    <p:sldId id="256" r:id="rId5"/>
    <p:sldId id="257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/>
              <a:t>Участие</a:t>
            </a:r>
            <a:r>
              <a:rPr lang="ru-RU" sz="2000" b="1" baseline="0" dirty="0" smtClean="0"/>
              <a:t> в международных олимпиадах</a:t>
            </a:r>
          </a:p>
          <a:p>
            <a:pPr>
              <a:defRPr sz="2000" b="1"/>
            </a:pPr>
            <a:endParaRPr lang="de-DE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Общее кол-во участников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2015/16</c:v>
                </c:pt>
                <c:pt idx="1">
                  <c:v>2016/2017</c:v>
                </c:pt>
                <c:pt idx="2">
                  <c:v>2017/2018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</c:v>
                </c:pt>
                <c:pt idx="1">
                  <c:v>42</c:v>
                </c:pt>
                <c:pt idx="2">
                  <c:v>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0D-4A3B-82DC-31BB7FFC01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Побед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2015/16</c:v>
                </c:pt>
                <c:pt idx="1">
                  <c:v>2016/2017</c:v>
                </c:pt>
                <c:pt idx="2">
                  <c:v>2017/2018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</c:v>
                </c:pt>
                <c:pt idx="1">
                  <c:v>18</c:v>
                </c:pt>
                <c:pt idx="2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0D-4A3B-82DC-31BB7FFC018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Призеров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2015/16</c:v>
                </c:pt>
                <c:pt idx="1">
                  <c:v>2016/2017</c:v>
                </c:pt>
                <c:pt idx="2">
                  <c:v>2017/2018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10</c:v>
                </c:pt>
                <c:pt idx="1">
                  <c:v>14</c:v>
                </c:pt>
                <c:pt idx="2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0D-4A3B-82DC-31BB7FFC0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325984"/>
        <c:axId val="380330904"/>
      </c:barChart>
      <c:catAx>
        <c:axId val="38032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0330904"/>
        <c:crosses val="autoZero"/>
        <c:auto val="1"/>
        <c:lblAlgn val="ctr"/>
        <c:lblOffset val="100"/>
        <c:noMultiLvlLbl val="0"/>
      </c:catAx>
      <c:valAx>
        <c:axId val="380330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032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>
                <a:effectLst/>
              </a:rPr>
              <a:t>Участие во всероссийских олимпиадах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de-DE" sz="2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8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Общее кол-во участников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</c:v>
                </c:pt>
                <c:pt idx="1">
                  <c:v>31</c:v>
                </c:pt>
                <c:pt idx="2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BA-4B44-891C-A8E16B92C5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Побед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14</c:v>
                </c:pt>
                <c:pt idx="1">
                  <c:v>12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BA-4B44-891C-A8E16B92C5E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Призеров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8</c:v>
                </c:pt>
                <c:pt idx="1">
                  <c:v>10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BA-4B44-891C-A8E16B92C5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3240640"/>
        <c:axId val="423245560"/>
      </c:barChart>
      <c:catAx>
        <c:axId val="42324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3245560"/>
        <c:crosses val="autoZero"/>
        <c:auto val="1"/>
        <c:lblAlgn val="ctr"/>
        <c:lblOffset val="100"/>
        <c:noMultiLvlLbl val="0"/>
      </c:catAx>
      <c:valAx>
        <c:axId val="423245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3240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5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500" b="0" i="0" u="none" strike="noStrike" baseline="0" dirty="0" smtClean="0">
                <a:effectLst/>
              </a:rPr>
              <a:t>% качества</a:t>
            </a:r>
            <a:endParaRPr lang="de-DE" sz="25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2015-16 г</c:v>
                </c:pt>
                <c:pt idx="1">
                  <c:v>2016-17 г</c:v>
                </c:pt>
                <c:pt idx="2">
                  <c:v>2017-18 г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54</c:v>
                </c:pt>
                <c:pt idx="1">
                  <c:v>54.8</c:v>
                </c:pt>
                <c:pt idx="2">
                  <c:v>59.1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0C-4103-A9A2-E07CCC8092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2015-16 г</c:v>
                </c:pt>
                <c:pt idx="1">
                  <c:v>2016-17 г</c:v>
                </c:pt>
                <c:pt idx="2">
                  <c:v>2017-18 г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2E0C-4103-A9A2-E07CCC8092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2015-16 г</c:v>
                </c:pt>
                <c:pt idx="1">
                  <c:v>2016-17 г</c:v>
                </c:pt>
                <c:pt idx="2">
                  <c:v>2017-18 г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2-2E0C-4103-A9A2-E07CCC809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3482640"/>
        <c:axId val="403487232"/>
      </c:barChart>
      <c:catAx>
        <c:axId val="40348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3487232"/>
        <c:crosses val="autoZero"/>
        <c:auto val="1"/>
        <c:lblAlgn val="ctr"/>
        <c:lblOffset val="100"/>
        <c:noMultiLvlLbl val="0"/>
      </c:catAx>
      <c:valAx>
        <c:axId val="403487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348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16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41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4808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457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6121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50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93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32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04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17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613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29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8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94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91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95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7F34D-0BAF-401D-938F-2FADA3CABE2B}" type="datetimeFigureOut">
              <a:rPr lang="ru-RU" smtClean="0"/>
              <a:t>07.04.2019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56E2AB0-D534-426F-B29C-C0ACC6399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26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813" y="2330559"/>
            <a:ext cx="9262242" cy="2672365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2">
                    <a:lumMod val="50000"/>
                  </a:schemeClr>
                </a:solidFill>
              </a:rPr>
              <a:t>Участие в дистанционных олимпиадах и конкурсах, как эффективный способ развития познавательной активности школьников.</a:t>
            </a:r>
          </a:p>
        </p:txBody>
      </p:sp>
    </p:spTree>
    <p:extLst>
      <p:ext uri="{BB962C8B-B14F-4D97-AF65-F5344CB8AC3E}">
        <p14:creationId xmlns:p14="http://schemas.microsoft.com/office/powerpoint/2010/main" val="882442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Цель</a:t>
            </a:r>
            <a:r>
              <a:rPr lang="ru-RU" dirty="0"/>
              <a:t> </a:t>
            </a:r>
            <a:r>
              <a:rPr lang="ru-RU" b="1" dirty="0"/>
              <a:t>дистанционных олимпиад и конкурсов по</a:t>
            </a:r>
            <a:r>
              <a:rPr lang="ru-RU" dirty="0"/>
              <a:t> </a:t>
            </a:r>
            <a:r>
              <a:rPr lang="ru-RU" b="1" dirty="0"/>
              <a:t>иностранному языку: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Заинтересовать учеников изучаемым предметом;</a:t>
            </a:r>
          </a:p>
          <a:p>
            <a:pPr lvl="0"/>
            <a:r>
              <a:rPr lang="ru-RU" dirty="0"/>
              <a:t>Повысить мотивацию к учёбе;</a:t>
            </a:r>
          </a:p>
          <a:p>
            <a:pPr lvl="0"/>
            <a:r>
              <a:rPr lang="ru-RU" dirty="0"/>
              <a:t>Предоставить возможность ученикам проверить свои знания;</a:t>
            </a:r>
          </a:p>
          <a:p>
            <a:pPr lvl="0"/>
            <a:r>
              <a:rPr lang="ru-RU" dirty="0"/>
              <a:t>Разнообразить процесс обучения;</a:t>
            </a:r>
          </a:p>
          <a:p>
            <a:pPr lvl="0"/>
            <a:r>
              <a:rPr lang="ru-RU" dirty="0"/>
              <a:t>Активизировать внеклассную и внешкольную работы;</a:t>
            </a:r>
          </a:p>
          <a:p>
            <a:pPr lvl="0"/>
            <a:r>
              <a:rPr lang="ru-RU" dirty="0"/>
              <a:t>Создать необходимые условия для поддержки одарённых детей;</a:t>
            </a:r>
          </a:p>
          <a:p>
            <a:pPr lvl="0"/>
            <a:r>
              <a:rPr lang="ru-RU" dirty="0"/>
              <a:t>Развить у обучающихся творческие способности и интерес к научно-исследовательской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72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Преимущества дистанционных  олимпиад и конкурсов: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959466"/>
          </a:xfrm>
        </p:spPr>
        <p:txBody>
          <a:bodyPr/>
          <a:lstStyle/>
          <a:p>
            <a:pPr lvl="0"/>
            <a:r>
              <a:rPr lang="ru-RU" dirty="0"/>
              <a:t>Доступность</a:t>
            </a:r>
          </a:p>
          <a:p>
            <a:pPr lvl="0"/>
            <a:r>
              <a:rPr lang="ru-RU" dirty="0"/>
              <a:t>Возможность проявить свои способности, повысить самооценку.   </a:t>
            </a:r>
          </a:p>
          <a:p>
            <a:pPr lvl="0"/>
            <a:r>
              <a:rPr lang="ru-RU" dirty="0"/>
              <a:t> Пополнить личное портфолио ученика.  </a:t>
            </a:r>
          </a:p>
          <a:p>
            <a:pPr lvl="0"/>
            <a:r>
              <a:rPr lang="ru-RU" dirty="0"/>
              <a:t>Углубить и расширить знания по предмету.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955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52151493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407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24277001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297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успеваемости</a:t>
            </a:r>
            <a:endParaRPr lang="ru-RU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562073770"/>
              </p:ext>
            </p:extLst>
          </p:nvPr>
        </p:nvGraphicFramePr>
        <p:xfrm>
          <a:off x="2032000" y="1657350"/>
          <a:ext cx="8128000" cy="4480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6658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Дистанционные конкурсы и олимпиады представляют собой единый, сложный и взаимосвязанный комплекс деятельности учителей, учащихся и их родителей, направленный на воспитание интеллектуально развитой и духовно богатой личности ребёнка.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750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6417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100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Участие в дистанционных олимпиадах и конкурсах, как эффективный способ развития познавательной активности школьников.</vt:lpstr>
      <vt:lpstr>Цель дистанционных олимпиад и конкурсов по иностранному языку: </vt:lpstr>
      <vt:lpstr>Преимущества дистанционных  олимпиад и конкурсов:  </vt:lpstr>
      <vt:lpstr>PowerPoint Presentation</vt:lpstr>
      <vt:lpstr>PowerPoint Presentation</vt:lpstr>
      <vt:lpstr>Качество успеваемости</vt:lpstr>
      <vt:lpstr>PowerPoint Presentation</vt:lpstr>
      <vt:lpstr>Спасибо за внимание!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Natalya Kapelyushnik</dc:creator>
  <cp:lastModifiedBy>Natalya Kapelyushnik</cp:lastModifiedBy>
  <cp:revision>4</cp:revision>
  <dcterms:created xsi:type="dcterms:W3CDTF">2019-04-07T12:14:00Z</dcterms:created>
  <dcterms:modified xsi:type="dcterms:W3CDTF">2019-04-07T12:30:08Z</dcterms:modified>
</cp:coreProperties>
</file>